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4" r:id="rId2"/>
  </p:sldMasterIdLst>
  <p:notesMasterIdLst>
    <p:notesMasterId r:id="rId21"/>
  </p:notesMasterIdLst>
  <p:sldIdLst>
    <p:sldId id="452" r:id="rId3"/>
    <p:sldId id="468" r:id="rId4"/>
    <p:sldId id="2846" r:id="rId5"/>
    <p:sldId id="2847" r:id="rId6"/>
    <p:sldId id="2848" r:id="rId7"/>
    <p:sldId id="2849" r:id="rId8"/>
    <p:sldId id="2850" r:id="rId9"/>
    <p:sldId id="2851" r:id="rId10"/>
    <p:sldId id="2855" r:id="rId11"/>
    <p:sldId id="2858" r:id="rId12"/>
    <p:sldId id="2856" r:id="rId13"/>
    <p:sldId id="2857" r:id="rId14"/>
    <p:sldId id="2859" r:id="rId15"/>
    <p:sldId id="2853" r:id="rId16"/>
    <p:sldId id="2852" r:id="rId17"/>
    <p:sldId id="2860" r:id="rId18"/>
    <p:sldId id="2854" r:id="rId19"/>
    <p:sldId id="283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C63"/>
    <a:srgbClr val="BF2DC0"/>
    <a:srgbClr val="DE84A2"/>
    <a:srgbClr val="C384AA"/>
    <a:srgbClr val="A58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04"/>
    <p:restoredTop sz="83784"/>
  </p:normalViewPr>
  <p:slideViewPr>
    <p:cSldViewPr snapToGrid="0" snapToObjects="1">
      <p:cViewPr>
        <p:scale>
          <a:sx n="89" d="100"/>
          <a:sy n="89" d="100"/>
        </p:scale>
        <p:origin x="192" y="584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9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57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58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Current state of the art on </a:t>
            </a:r>
            <a:r>
              <a:rPr lang="en-US" dirty="0" err="1"/>
              <a:t>librispeech</a:t>
            </a:r>
            <a:r>
              <a:rPr lang="en-US" dirty="0"/>
              <a:t> test-clean is 3.43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4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6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1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28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4/16/19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786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4/16/19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6578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4/16/19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695182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4/16/19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3313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4/16/19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38405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4/16/19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1223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4/16/19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35489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4/16/19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4087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683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4/16/19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2104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4/16/19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355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4/16/19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93901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4/16/19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0807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4/16/19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51448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4/16/19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10131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4/16/19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06184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4/16/19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56953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4/16/19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7568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4/16/19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91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247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257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1090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0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0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0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9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4/16/19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6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4/16/19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8765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wni.github.io/speech-recognition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E7405D-F642-A444-8D1B-36980C49A0EF}"/>
              </a:ext>
            </a:extLst>
          </p:cNvPr>
          <p:cNvSpPr txBox="1"/>
          <p:nvPr/>
        </p:nvSpPr>
        <p:spPr>
          <a:xfrm>
            <a:off x="904992" y="920621"/>
            <a:ext cx="7778091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092C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</a:t>
            </a:r>
          </a:p>
          <a:p>
            <a:r>
              <a:rPr lang="en-US" sz="8000" b="1" dirty="0">
                <a:solidFill>
                  <a:srgbClr val="092C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</a:p>
          <a:p>
            <a:r>
              <a:rPr lang="en-US" sz="8000" b="1" dirty="0">
                <a:solidFill>
                  <a:srgbClr val="092C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Processing </a:t>
            </a:r>
          </a:p>
          <a:p>
            <a:r>
              <a:rPr lang="en-US" sz="8000" b="1" dirty="0">
                <a:solidFill>
                  <a:srgbClr val="092C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(NLP) Systems</a:t>
            </a:r>
            <a:endParaRPr lang="en-US" sz="6000" b="1" dirty="0">
              <a:solidFill>
                <a:srgbClr val="092C6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4993734" y="104370"/>
            <a:ext cx="7001435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Joseph E. Gonzalez</a:t>
            </a:r>
          </a:p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US" sz="2000" dirty="0">
                <a:latin typeface="Century Gothic" panose="020B0502020202020204" pitchFamily="34" charset="0"/>
                <a:cs typeface="Calibri" panose="020F0502020204030204" pitchFamily="34" charset="0"/>
              </a:rPr>
              <a:t>Co-director of the RISE Lab</a:t>
            </a:r>
            <a:br>
              <a:rPr lang="en-US" sz="20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jegonzal@cs.berkeley.edu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87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704">
        <p159:morph option="byObject"/>
      </p:transition>
    </mc:Choice>
    <mc:Fallback xmlns="">
      <p:transition spd="slow" advTm="1970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D2458-9D98-DC40-A262-D1F19277E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9725"/>
            <a:ext cx="10515600" cy="4351339"/>
          </a:xfrm>
        </p:spPr>
        <p:txBody>
          <a:bodyPr/>
          <a:lstStyle/>
          <a:p>
            <a:r>
              <a:rPr lang="en-US" dirty="0"/>
              <a:t>Simple 5-Gram language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Prediction requires beam search to maximize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B73493-BBBB-9946-B056-A54366632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057275"/>
            <a:ext cx="7437120" cy="1162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5383E-88AE-DF49-8B89-48DF26C69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037" y="3679051"/>
            <a:ext cx="7927925" cy="71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0758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10AC-1FA0-1541-9080-F1907BCA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and System Co-Design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44C60-BA24-BC40-A633-DB837AD19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 bi-directional layers to enable faster inference</a:t>
            </a:r>
          </a:p>
          <a:p>
            <a:pPr lvl="1"/>
            <a:r>
              <a:rPr lang="en-US" dirty="0"/>
              <a:t>Introduce row convolutions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3ED56-3AF7-E940-909A-6DC536A3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628" y="2763044"/>
            <a:ext cx="5410200" cy="247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944739-E7D6-C747-8C0A-332EDAE75302}"/>
              </a:ext>
            </a:extLst>
          </p:cNvPr>
          <p:cNvSpPr txBox="1"/>
          <p:nvPr/>
        </p:nvSpPr>
        <p:spPr>
          <a:xfrm>
            <a:off x="7463481" y="5418931"/>
            <a:ext cx="298190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Placed at top of network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5C6E8F-70F2-B043-BD5F-60B49DF09CF0}"/>
              </a:ext>
            </a:extLst>
          </p:cNvPr>
          <p:cNvCxnSpPr/>
          <p:nvPr/>
        </p:nvCxnSpPr>
        <p:spPr>
          <a:xfrm>
            <a:off x="2162433" y="4460789"/>
            <a:ext cx="296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2042DDE-825B-E04D-9EE0-EC36856D0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55" y="3141600"/>
            <a:ext cx="3082840" cy="3395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ED9833-D991-2240-999E-EED14B1ECAEF}"/>
              </a:ext>
            </a:extLst>
          </p:cNvPr>
          <p:cNvSpPr txBox="1"/>
          <p:nvPr/>
        </p:nvSpPr>
        <p:spPr>
          <a:xfrm>
            <a:off x="529882" y="4516296"/>
            <a:ext cx="155843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Bidirectional</a:t>
            </a:r>
          </a:p>
          <a:p>
            <a:pPr algn="r"/>
            <a:r>
              <a:rPr lang="en-US" dirty="0"/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308713155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5C40-F3D9-7D4C-A6D0-89B303AD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in approach for Mandarin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FE90B-FB83-6145-B6A6-A328A6BF6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" indent="0">
              <a:buNone/>
            </a:pPr>
            <a:r>
              <a:rPr lang="en-US" dirty="0"/>
              <a:t>Key Observation: </a:t>
            </a:r>
            <a:r>
              <a:rPr lang="en-US" i="1" dirty="0"/>
              <a:t>Minimal changes required</a:t>
            </a:r>
          </a:p>
          <a:p>
            <a:r>
              <a:rPr lang="en-US" dirty="0"/>
              <a:t>Did not need to explicitly model language specific pronunciation </a:t>
            </a:r>
          </a:p>
          <a:p>
            <a:r>
              <a:rPr lang="en-US" dirty="0"/>
              <a:t>Output requires extension to 6000 characters + Roman alphabet</a:t>
            </a:r>
          </a:p>
          <a:p>
            <a:r>
              <a:rPr lang="en-US" dirty="0"/>
              <a:t>Shorter beam searches</a:t>
            </a:r>
          </a:p>
        </p:txBody>
      </p:sp>
    </p:spTree>
    <p:extLst>
      <p:ext uri="{BB962C8B-B14F-4D97-AF65-F5344CB8AC3E}">
        <p14:creationId xmlns:p14="http://schemas.microsoft.com/office/powerpoint/2010/main" val="95245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3CE5-0201-DD49-8FD8-B06CC687F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99BDA-B55E-6D43-B1BD-B853B0495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models to align transcription with audio</a:t>
            </a:r>
          </a:p>
          <a:p>
            <a:r>
              <a:rPr lang="en-US" dirty="0"/>
              <a:t>Used models to identify bad transcriptions</a:t>
            </a:r>
          </a:p>
          <a:p>
            <a:r>
              <a:rPr lang="en-US" dirty="0"/>
              <a:t>Data augmentation</a:t>
            </a:r>
          </a:p>
          <a:p>
            <a:pPr lvl="1"/>
            <a:r>
              <a:rPr lang="en-US" dirty="0"/>
              <a:t>Adding synthetic noise</a:t>
            </a:r>
          </a:p>
          <a:p>
            <a:r>
              <a:rPr lang="en-US" dirty="0"/>
              <a:t>Constructed human baseline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657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AE4A-05AD-5347-971C-C7F6E43F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Innovations in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6321D-C90B-DE46-8E9F-696B1F2E8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Synchronous Distributed SGD for better reproducibility </a:t>
            </a:r>
          </a:p>
          <a:p>
            <a:r>
              <a:rPr lang="en-US" dirty="0"/>
              <a:t>Custom GPU implementation of CTC Loss</a:t>
            </a:r>
          </a:p>
          <a:p>
            <a:pPr lvl="1"/>
            <a:r>
              <a:rPr lang="en-US" dirty="0"/>
              <a:t>Combinatorial evaluation</a:t>
            </a:r>
          </a:p>
          <a:p>
            <a:r>
              <a:rPr lang="en-US" dirty="0"/>
              <a:t>Optimized all-reduce with </a:t>
            </a:r>
            <a:r>
              <a:rPr lang="en-US" dirty="0" err="1"/>
              <a:t>GPUDirect</a:t>
            </a:r>
            <a:r>
              <a:rPr lang="en-US" dirty="0"/>
              <a:t> communication</a:t>
            </a:r>
          </a:p>
          <a:p>
            <a:pPr lvl="1"/>
            <a:r>
              <a:rPr lang="en-US" dirty="0"/>
              <a:t>Substantial performance gains</a:t>
            </a:r>
          </a:p>
          <a:p>
            <a:r>
              <a:rPr lang="en-US" dirty="0"/>
              <a:t>Custom memory allocators and fallback for long utterances</a:t>
            </a:r>
          </a:p>
          <a:p>
            <a:r>
              <a:rPr lang="en-US" dirty="0"/>
              <a:t>45% of peak theoretical performance per node.</a:t>
            </a:r>
          </a:p>
        </p:txBody>
      </p:sp>
    </p:spTree>
    <p:extLst>
      <p:ext uri="{BB962C8B-B14F-4D97-AF65-F5344CB8AC3E}">
        <p14:creationId xmlns:p14="http://schemas.microsoft.com/office/powerpoint/2010/main" val="267143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6262-4D1C-4646-8FB9-8050EF71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Innovations during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AE65D-5737-4A4E-87A4-83D998BAD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Batch Dispatch:</a:t>
            </a:r>
          </a:p>
          <a:p>
            <a:pPr lvl="1"/>
            <a:r>
              <a:rPr lang="en-US" dirty="0"/>
              <a:t>Combines queries when possible to improve throughput</a:t>
            </a:r>
          </a:p>
          <a:p>
            <a:r>
              <a:rPr lang="en-US" dirty="0"/>
              <a:t>Low bit precision (16bit) floating point arithmetic</a:t>
            </a:r>
          </a:p>
          <a:p>
            <a:r>
              <a:rPr lang="en-US" dirty="0"/>
              <a:t>Optimized Small Batch GPU GEMM Kernels</a:t>
            </a:r>
          </a:p>
          <a:p>
            <a:r>
              <a:rPr lang="en-US" dirty="0"/>
              <a:t>Reduced beam search to most likely characters</a:t>
            </a:r>
          </a:p>
          <a:p>
            <a:pPr lvl="1"/>
            <a:r>
              <a:rPr lang="en-US" dirty="0"/>
              <a:t>Speeds up Mandarin by 150x</a:t>
            </a:r>
          </a:p>
          <a:p>
            <a:pPr lvl="1"/>
            <a:endParaRPr lang="en-US" dirty="0"/>
          </a:p>
          <a:p>
            <a:r>
              <a:rPr lang="en-US" dirty="0"/>
              <a:t>P98 latency of 67 milliseconds with 10 streams per server </a:t>
            </a:r>
          </a:p>
          <a:p>
            <a:pPr lvl="1"/>
            <a:r>
              <a:rPr lang="en-US" dirty="0"/>
              <a:t>Is this good?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E5CF-9262-8C47-A6DB-8584608A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22560"/>
            <a:ext cx="10801350" cy="1325563"/>
          </a:xfrm>
        </p:spPr>
        <p:txBody>
          <a:bodyPr/>
          <a:lstStyle/>
          <a:p>
            <a:r>
              <a:rPr lang="en-US" dirty="0"/>
              <a:t>Metrics of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48B4A-0BF9-454A-A472-703FEA67E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864"/>
            <a:ext cx="10515600" cy="4351339"/>
          </a:xfrm>
        </p:spPr>
        <p:txBody>
          <a:bodyPr/>
          <a:lstStyle/>
          <a:p>
            <a:r>
              <a:rPr lang="en-US" dirty="0"/>
              <a:t>Word error rate</a:t>
            </a:r>
          </a:p>
          <a:p>
            <a:pPr lvl="1"/>
            <a:r>
              <a:rPr lang="en-US" dirty="0"/>
              <a:t>Similar to edit distance measures frequency of substitutions, deletions, and insertions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892BC3-D370-904A-A507-F1204EB2B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838" y="2972150"/>
            <a:ext cx="8452497" cy="3688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71D2A6-B1AF-9D48-80FB-EE77BEE8A23D}"/>
              </a:ext>
            </a:extLst>
          </p:cNvPr>
          <p:cNvSpPr txBox="1"/>
          <p:nvPr/>
        </p:nvSpPr>
        <p:spPr>
          <a:xfrm>
            <a:off x="7055709" y="6463954"/>
            <a:ext cx="5038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https://awni.github.io/speech-recognition/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2041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9F6A-2194-0F40-9551-9AD1475E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D8AA7-0C71-AE40-B4A2-219C50814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Outperforms humans on several benchmarks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C26F4-4436-6341-B43E-3269126EA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925"/>
            <a:ext cx="4711700" cy="198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EE2AF5-B519-EF46-BAAF-DB7C28679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25700"/>
            <a:ext cx="5384800" cy="200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61D6C4-55AC-544C-865D-18B6460E7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623596"/>
            <a:ext cx="44196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31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F36A5-AB8C-5644-9E47-88C194EF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8679-DE19-2348-8E24-C57B2D126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4287" indent="0">
              <a:buNone/>
            </a:pPr>
            <a:r>
              <a:rPr lang="en-US" dirty="0"/>
              <a:t>Future Impact</a:t>
            </a:r>
          </a:p>
          <a:p>
            <a:r>
              <a:rPr lang="en-US" b="1" dirty="0"/>
              <a:t>Provided substantial evidence of end-to-end approach</a:t>
            </a:r>
          </a:p>
          <a:p>
            <a:r>
              <a:rPr lang="en-US" dirty="0"/>
              <a:t>May be in use at Baidu?</a:t>
            </a:r>
          </a:p>
          <a:p>
            <a:r>
              <a:rPr lang="en-US" dirty="0"/>
              <a:t>Batching techniques appear in other inference systems</a:t>
            </a:r>
          </a:p>
          <a:p>
            <a:pPr marL="14287" indent="0">
              <a:buNone/>
            </a:pPr>
            <a:r>
              <a:rPr lang="en-US" dirty="0"/>
              <a:t>Limitations</a:t>
            </a:r>
          </a:p>
          <a:p>
            <a:r>
              <a:rPr lang="en-US" dirty="0"/>
              <a:t>Not clear how to personalize? </a:t>
            </a:r>
          </a:p>
          <a:p>
            <a:r>
              <a:rPr lang="en-US" dirty="0"/>
              <a:t>Substantial computational costs at prediction time</a:t>
            </a:r>
          </a:p>
          <a:p>
            <a:r>
              <a:rPr lang="en-US" dirty="0"/>
              <a:t>Difficult to reproduce results (no code or data released)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68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3F86E-D136-054B-8468-4663E4950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6" y="215857"/>
            <a:ext cx="10801350" cy="1325563"/>
          </a:xfrm>
        </p:spPr>
        <p:txBody>
          <a:bodyPr/>
          <a:lstStyle/>
          <a:p>
            <a:r>
              <a:rPr lang="en-US" dirty="0"/>
              <a:t>Applications?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57DB1-0CC5-B743-9E94-ADF675758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914" y="1541420"/>
            <a:ext cx="10109886" cy="47117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Speech recognition</a:t>
            </a:r>
          </a:p>
          <a:p>
            <a:pPr lvl="1"/>
            <a:r>
              <a:rPr lang="en-US" dirty="0"/>
              <a:t>Predict text from sound</a:t>
            </a:r>
          </a:p>
          <a:p>
            <a:r>
              <a:rPr lang="en-US" dirty="0"/>
              <a:t>Machine translation</a:t>
            </a:r>
          </a:p>
          <a:p>
            <a:pPr lvl="1"/>
            <a:r>
              <a:rPr lang="en-US" dirty="0"/>
              <a:t>Predict text from text</a:t>
            </a:r>
          </a:p>
          <a:p>
            <a:r>
              <a:rPr lang="en-US" dirty="0"/>
              <a:t>Text to speech </a:t>
            </a:r>
          </a:p>
          <a:p>
            <a:pPr lvl="1"/>
            <a:r>
              <a:rPr lang="en-US" dirty="0"/>
              <a:t>Predict sound from text</a:t>
            </a:r>
          </a:p>
          <a:p>
            <a:r>
              <a:rPr lang="en-US" dirty="0"/>
              <a:t>Sentiment analysis</a:t>
            </a:r>
          </a:p>
          <a:p>
            <a:pPr lvl="1"/>
            <a:r>
              <a:rPr lang="en-US" dirty="0"/>
              <a:t>Predict sentiment from text</a:t>
            </a:r>
          </a:p>
          <a:p>
            <a:r>
              <a:rPr lang="en-US" dirty="0"/>
              <a:t>Automated question answering</a:t>
            </a:r>
          </a:p>
          <a:p>
            <a:pPr lvl="1"/>
            <a:r>
              <a:rPr lang="en-US" dirty="0"/>
              <a:t>Predict text from (text, images, datasets)</a:t>
            </a:r>
          </a:p>
          <a:p>
            <a:r>
              <a:rPr lang="en-US" dirty="0"/>
              <a:t>Information retrieval </a:t>
            </a:r>
          </a:p>
          <a:p>
            <a:pPr lvl="1"/>
            <a:r>
              <a:rPr lang="en-US" dirty="0"/>
              <a:t>Ranking/clustering (text, images, and data) according a query</a:t>
            </a:r>
          </a:p>
        </p:txBody>
      </p:sp>
    </p:spTree>
    <p:extLst>
      <p:ext uri="{BB962C8B-B14F-4D97-AF65-F5344CB8AC3E}">
        <p14:creationId xmlns:p14="http://schemas.microsoft.com/office/powerpoint/2010/main" val="363853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B1F9-9AD4-1F42-A9BA-65A8C7B21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21821"/>
            <a:ext cx="10801350" cy="1325563"/>
          </a:xfrm>
        </p:spPr>
        <p:txBody>
          <a:bodyPr/>
          <a:lstStyle/>
          <a:p>
            <a:r>
              <a:rPr lang="en-US" dirty="0"/>
              <a:t>What makes language challenging?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5BE37-AAFE-1044-A084-CB17C4DDD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677"/>
            <a:ext cx="10515600" cy="5055476"/>
          </a:xfrm>
        </p:spPr>
        <p:txBody>
          <a:bodyPr>
            <a:normAutofit/>
          </a:bodyPr>
          <a:lstStyle/>
          <a:p>
            <a:r>
              <a:rPr lang="en-US" b="1" dirty="0"/>
              <a:t>Representation </a:t>
            </a:r>
            <a:r>
              <a:rPr lang="en-US" dirty="0"/>
              <a:t>(inputs)</a:t>
            </a:r>
          </a:p>
          <a:p>
            <a:pPr lvl="1"/>
            <a:r>
              <a:rPr lang="en-US" dirty="0"/>
              <a:t>Images are easy to represent as tensors</a:t>
            </a:r>
          </a:p>
          <a:p>
            <a:pPr lvl="1"/>
            <a:r>
              <a:rPr lang="en-US" dirty="0"/>
              <a:t>Word sequences are more complex</a:t>
            </a:r>
          </a:p>
          <a:p>
            <a:r>
              <a:rPr lang="en-US" dirty="0"/>
              <a:t>Often</a:t>
            </a:r>
            <a:r>
              <a:rPr lang="en-US" b="1" dirty="0"/>
              <a:t> structured prediction</a:t>
            </a:r>
            <a:r>
              <a:rPr lang="en-US" dirty="0"/>
              <a:t> (outputs)</a:t>
            </a:r>
          </a:p>
          <a:p>
            <a:pPr lvl="1"/>
            <a:r>
              <a:rPr lang="en-US" dirty="0"/>
              <a:t>Example: predicting complete sentences</a:t>
            </a:r>
          </a:p>
          <a:p>
            <a:r>
              <a:rPr lang="en-US" dirty="0"/>
              <a:t>Requires </a:t>
            </a:r>
            <a:r>
              <a:rPr lang="en-US" b="1" dirty="0"/>
              <a:t>semantic knowledge</a:t>
            </a:r>
            <a:r>
              <a:rPr lang="en-US" dirty="0"/>
              <a:t> and </a:t>
            </a:r>
            <a:r>
              <a:rPr lang="en-US" b="1" dirty="0"/>
              <a:t>logical reasoning</a:t>
            </a:r>
          </a:p>
          <a:p>
            <a:pPr lvl="1"/>
            <a:r>
              <a:rPr lang="en-US" dirty="0"/>
              <a:t>“One morning I shot an elephant in my pajamas. How he got into my pajamas I’ll never know.”</a:t>
            </a:r>
          </a:p>
          <a:p>
            <a:r>
              <a:rPr lang="en-US" dirty="0"/>
              <a:t>Substantial </a:t>
            </a:r>
            <a:r>
              <a:rPr lang="en-US" b="1" dirty="0"/>
              <a:t>variation across languages</a:t>
            </a:r>
          </a:p>
          <a:p>
            <a:pPr lvl="1"/>
            <a:r>
              <a:rPr lang="en-US" dirty="0"/>
              <a:t>Each language historically required different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9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CD1E-4DBB-9B48-93BC-96340357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NLP Systems Papers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0AA963-8477-A44C-9A80-F5C4BFEB9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525" y="2278328"/>
            <a:ext cx="6168526" cy="2495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B6F385-DB93-CA47-8EB9-94BB50A5B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278328"/>
            <a:ext cx="5168900" cy="256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921953-76F3-D941-B3A5-B95B63CE6B09}"/>
              </a:ext>
            </a:extLst>
          </p:cNvPr>
          <p:cNvSpPr txBox="1"/>
          <p:nvPr/>
        </p:nvSpPr>
        <p:spPr>
          <a:xfrm>
            <a:off x="1270844" y="1646238"/>
            <a:ext cx="373211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Speech Recognition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3BA87-1E99-2243-A19D-F72821EE9B56}"/>
              </a:ext>
            </a:extLst>
          </p:cNvPr>
          <p:cNvSpPr txBox="1"/>
          <p:nvPr/>
        </p:nvSpPr>
        <p:spPr>
          <a:xfrm>
            <a:off x="6985846" y="1646238"/>
            <a:ext cx="366799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Machine Translation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540544-D93E-E34D-B12A-9E30CC25378D}"/>
              </a:ext>
            </a:extLst>
          </p:cNvPr>
          <p:cNvSpPr txBox="1"/>
          <p:nvPr/>
        </p:nvSpPr>
        <p:spPr>
          <a:xfrm>
            <a:off x="885944" y="5091850"/>
            <a:ext cx="11098924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Describe </a:t>
            </a:r>
            <a:r>
              <a:rPr lang="en-US" sz="2400" b="1" dirty="0"/>
              <a:t>production solutions</a:t>
            </a:r>
            <a:endParaRPr lang="en-US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Present a </a:t>
            </a:r>
            <a:r>
              <a:rPr lang="en-US" sz="2400" b="1" dirty="0"/>
              <a:t>full systems approach</a:t>
            </a:r>
            <a:r>
              <a:rPr lang="en-US" sz="2400" dirty="0"/>
              <a:t> spanning training to inference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Present the </a:t>
            </a:r>
            <a:r>
              <a:rPr lang="en-US" sz="2400" b="1" dirty="0"/>
              <a:t>interaction</a:t>
            </a:r>
            <a:r>
              <a:rPr lang="en-US" sz="2400" dirty="0"/>
              <a:t> between </a:t>
            </a:r>
            <a:r>
              <a:rPr lang="en-US" sz="2400" b="1" dirty="0"/>
              <a:t>systems</a:t>
            </a:r>
            <a:r>
              <a:rPr lang="en-US" sz="2400" dirty="0"/>
              <a:t> and </a:t>
            </a:r>
            <a:r>
              <a:rPr lang="en-US" sz="2400" b="1" dirty="0"/>
              <a:t>model</a:t>
            </a:r>
            <a:r>
              <a:rPr lang="en-US" sz="2400" dirty="0"/>
              <a:t> </a:t>
            </a:r>
            <a:r>
              <a:rPr lang="en-US" sz="2400" b="1" dirty="0"/>
              <a:t>design</a:t>
            </a:r>
            <a:endParaRPr lang="en-US" sz="2400" dirty="0"/>
          </a:p>
          <a:p>
            <a:pPr marL="342900" indent="-342900">
              <a:buFont typeface="Wingdings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itchFamily="2" charset="2"/>
              <a:buChar char="Ø"/>
            </a:pPr>
            <a:endParaRPr lang="en-US" sz="2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1D82C7-50B8-E142-9EA5-237D27D54EDE}"/>
              </a:ext>
            </a:extLst>
          </p:cNvPr>
          <p:cNvGrpSpPr/>
          <p:nvPr/>
        </p:nvGrpSpPr>
        <p:grpSpPr>
          <a:xfrm>
            <a:off x="2361356" y="3290535"/>
            <a:ext cx="8992443" cy="1272229"/>
            <a:chOff x="2361356" y="3290535"/>
            <a:chExt cx="8992443" cy="127222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1C19A89-D85B-A847-907A-C6F22443B189}"/>
                </a:ext>
              </a:extLst>
            </p:cNvPr>
            <p:cNvSpPr/>
            <p:nvPr/>
          </p:nvSpPr>
          <p:spPr>
            <a:xfrm>
              <a:off x="2733965" y="4036291"/>
              <a:ext cx="711200" cy="157018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283D06E-4E04-1344-9528-D3EB0E313A5E}"/>
                </a:ext>
              </a:extLst>
            </p:cNvPr>
            <p:cNvSpPr/>
            <p:nvPr/>
          </p:nvSpPr>
          <p:spPr>
            <a:xfrm>
              <a:off x="4647356" y="3879273"/>
              <a:ext cx="894462" cy="157018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2D47C42-B105-4746-A455-C02438B38E89}"/>
                </a:ext>
              </a:extLst>
            </p:cNvPr>
            <p:cNvSpPr/>
            <p:nvPr/>
          </p:nvSpPr>
          <p:spPr>
            <a:xfrm>
              <a:off x="2361356" y="4327922"/>
              <a:ext cx="631226" cy="157018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4F2251D-7EB0-3E48-B36E-BF9456B8ACE1}"/>
                </a:ext>
              </a:extLst>
            </p:cNvPr>
            <p:cNvSpPr/>
            <p:nvPr/>
          </p:nvSpPr>
          <p:spPr>
            <a:xfrm>
              <a:off x="9284011" y="3290535"/>
              <a:ext cx="746680" cy="204486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0B15BE0-3EE4-984B-82D6-825B6AAF6431}"/>
                </a:ext>
              </a:extLst>
            </p:cNvPr>
            <p:cNvSpPr/>
            <p:nvPr/>
          </p:nvSpPr>
          <p:spPr>
            <a:xfrm>
              <a:off x="10495128" y="4382697"/>
              <a:ext cx="858671" cy="180067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020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AE6992-BBD6-3F49-8FBC-741FFCAE8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19" y="0"/>
            <a:ext cx="7296410" cy="362131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25D9599-2594-564D-A173-93D66BD6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8FCF7E-6DAF-1949-89BA-392492EB5747}"/>
              </a:ext>
            </a:extLst>
          </p:cNvPr>
          <p:cNvSpPr txBox="1"/>
          <p:nvPr/>
        </p:nvSpPr>
        <p:spPr>
          <a:xfrm>
            <a:off x="2730843" y="1782247"/>
            <a:ext cx="86433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2015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2D5B8-19E9-7445-BF1A-AB68CA88FE5B}"/>
              </a:ext>
            </a:extLst>
          </p:cNvPr>
          <p:cNvSpPr txBox="1"/>
          <p:nvPr/>
        </p:nvSpPr>
        <p:spPr>
          <a:xfrm>
            <a:off x="2718169" y="4614089"/>
            <a:ext cx="86433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2014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F5B7CD-B675-BB41-A082-B249E9AB8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19" y="3740020"/>
            <a:ext cx="7216762" cy="292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18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AE6992-BBD6-3F49-8FBC-741FFCAE8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19" y="-3880022"/>
            <a:ext cx="7296410" cy="362131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25D9599-2594-564D-A173-93D66BD6D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3559347"/>
            <a:ext cx="10801350" cy="1325563"/>
          </a:xfrm>
        </p:spPr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8FCF7E-6DAF-1949-89BA-392492EB5747}"/>
              </a:ext>
            </a:extLst>
          </p:cNvPr>
          <p:cNvSpPr txBox="1"/>
          <p:nvPr/>
        </p:nvSpPr>
        <p:spPr>
          <a:xfrm>
            <a:off x="2730843" y="-2097775"/>
            <a:ext cx="86433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2015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2D5B8-19E9-7445-BF1A-AB68CA88FE5B}"/>
              </a:ext>
            </a:extLst>
          </p:cNvPr>
          <p:cNvSpPr txBox="1"/>
          <p:nvPr/>
        </p:nvSpPr>
        <p:spPr>
          <a:xfrm>
            <a:off x="2718169" y="734067"/>
            <a:ext cx="86433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2014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F5B7CD-B675-BB41-A082-B249E9AB8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19" y="-140002"/>
            <a:ext cx="7216762" cy="2920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B7885-93E3-D54C-9F37-755E12558C44}"/>
              </a:ext>
            </a:extLst>
          </p:cNvPr>
          <p:cNvSpPr txBox="1"/>
          <p:nvPr/>
        </p:nvSpPr>
        <p:spPr>
          <a:xfrm>
            <a:off x="946007" y="2781079"/>
            <a:ext cx="10012348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523875" indent="-523875">
              <a:buFont typeface="Wingdings" pitchFamily="2" charset="2"/>
              <a:buChar char="Ø"/>
            </a:pPr>
            <a:r>
              <a:rPr lang="en-US" sz="2400" dirty="0"/>
              <a:t>Demonstrated the viability of an end-to-end deep learning approach to speech recognition</a:t>
            </a:r>
          </a:p>
          <a:p>
            <a:pPr marL="523875" indent="-523875">
              <a:buFont typeface="Wingdings" pitchFamily="2" charset="2"/>
              <a:buChar char="Ø"/>
            </a:pPr>
            <a:endParaRPr lang="en-US" sz="2400" dirty="0"/>
          </a:p>
          <a:p>
            <a:pPr marL="523875" indent="-523875">
              <a:buFont typeface="Wingdings" pitchFamily="2" charset="2"/>
              <a:buChar char="Ø"/>
            </a:pPr>
            <a:r>
              <a:rPr lang="en-US" sz="2400" dirty="0"/>
              <a:t>Previously: </a:t>
            </a:r>
            <a:br>
              <a:rPr lang="en-US" sz="2400" dirty="0"/>
            </a:br>
            <a:r>
              <a:rPr lang="en-US" sz="2400" dirty="0"/>
              <a:t>HMMs with </a:t>
            </a:r>
            <a:br>
              <a:rPr lang="en-US" sz="2400" dirty="0"/>
            </a:br>
            <a:r>
              <a:rPr lang="en-US" sz="2400" dirty="0"/>
              <a:t>(deep) acoustic </a:t>
            </a:r>
            <a:br>
              <a:rPr lang="en-US" sz="2400" dirty="0"/>
            </a:br>
            <a:r>
              <a:rPr lang="en-US" sz="2400" dirty="0"/>
              <a:t>models.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24D9799-EE4D-C74B-BCD5-E1DEDA3D390A}"/>
              </a:ext>
            </a:extLst>
          </p:cNvPr>
          <p:cNvGrpSpPr/>
          <p:nvPr/>
        </p:nvGrpSpPr>
        <p:grpSpPr>
          <a:xfrm>
            <a:off x="3870561" y="3806311"/>
            <a:ext cx="7230268" cy="3391147"/>
            <a:chOff x="3870561" y="3806311"/>
            <a:chExt cx="7230268" cy="339114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C44A9E0-2A2A-B542-8A9E-1406A86A3025}"/>
                </a:ext>
              </a:extLst>
            </p:cNvPr>
            <p:cNvSpPr/>
            <p:nvPr/>
          </p:nvSpPr>
          <p:spPr>
            <a:xfrm>
              <a:off x="4432470" y="3806313"/>
              <a:ext cx="1256100" cy="70433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Wreck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36CBF88-A505-764E-B6C7-1801E63DA292}"/>
                </a:ext>
              </a:extLst>
            </p:cNvPr>
            <p:cNvSpPr/>
            <p:nvPr/>
          </p:nvSpPr>
          <p:spPr>
            <a:xfrm>
              <a:off x="6236556" y="3806312"/>
              <a:ext cx="1256100" cy="70433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D4C9EA-15BE-C742-97CC-5DBB0AB64E8B}"/>
                </a:ext>
              </a:extLst>
            </p:cNvPr>
            <p:cNvSpPr/>
            <p:nvPr/>
          </p:nvSpPr>
          <p:spPr>
            <a:xfrm>
              <a:off x="8040642" y="3806312"/>
              <a:ext cx="1256100" cy="70433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nice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C3F75C9-BBBA-7940-AF0B-A6CCD3C154FF}"/>
                </a:ext>
              </a:extLst>
            </p:cNvPr>
            <p:cNvSpPr/>
            <p:nvPr/>
          </p:nvSpPr>
          <p:spPr>
            <a:xfrm>
              <a:off x="9844729" y="3806311"/>
              <a:ext cx="1256100" cy="70433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beach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3B4C4C5-96AB-A047-9342-FDAFAD9B50CA}"/>
                </a:ext>
              </a:extLst>
            </p:cNvPr>
            <p:cNvCxnSpPr>
              <a:stCxn id="3" idx="6"/>
              <a:endCxn id="9" idx="2"/>
            </p:cNvCxnSpPr>
            <p:nvPr/>
          </p:nvCxnSpPr>
          <p:spPr>
            <a:xfrm flipV="1">
              <a:off x="5688570" y="4158480"/>
              <a:ext cx="54798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37046D9-23A2-8744-901C-7BC285D6B836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>
              <a:off x="7492656" y="4158480"/>
              <a:ext cx="5479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502729D-0583-384B-8669-79DF7F862420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 flipV="1">
              <a:off x="9296742" y="4158479"/>
              <a:ext cx="5479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29FBBC6-5A18-4640-BFEF-47D82BD67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0561" y="5255229"/>
              <a:ext cx="6733059" cy="1942229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0D9E89A-75DC-0B45-977C-6EC99B878266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5060520" y="4510646"/>
              <a:ext cx="1191551" cy="788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CB99A59-E5F6-3949-8B39-E06DEC98B67B}"/>
                </a:ext>
              </a:extLst>
            </p:cNvPr>
            <p:cNvCxnSpPr>
              <a:cxnSpLocks/>
              <a:stCxn id="9" idx="4"/>
              <a:endCxn id="37" idx="0"/>
            </p:cNvCxnSpPr>
            <p:nvPr/>
          </p:nvCxnSpPr>
          <p:spPr>
            <a:xfrm>
              <a:off x="6864606" y="4510647"/>
              <a:ext cx="244760" cy="788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3160C64-87B0-E543-9A4F-98B3B6592AAD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 flipH="1">
              <a:off x="8046251" y="4510646"/>
              <a:ext cx="622442" cy="788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76D9343-C685-CD42-A570-299B2404A6AE}"/>
                </a:ext>
              </a:extLst>
            </p:cNvPr>
            <p:cNvCxnSpPr>
              <a:cxnSpLocks/>
              <a:stCxn id="14" idx="4"/>
              <a:endCxn id="33" idx="0"/>
            </p:cNvCxnSpPr>
            <p:nvPr/>
          </p:nvCxnSpPr>
          <p:spPr>
            <a:xfrm flipH="1">
              <a:off x="9487502" y="4510646"/>
              <a:ext cx="985277" cy="788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76A320FA-04E7-9744-AA15-5F17371C3B20}"/>
                </a:ext>
              </a:extLst>
            </p:cNvPr>
            <p:cNvSpPr/>
            <p:nvPr/>
          </p:nvSpPr>
          <p:spPr>
            <a:xfrm>
              <a:off x="8801276" y="5299517"/>
              <a:ext cx="1372451" cy="1558481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0AA9C690-BCA3-5546-849B-619A6520632E}"/>
                </a:ext>
              </a:extLst>
            </p:cNvPr>
            <p:cNvSpPr/>
            <p:nvPr/>
          </p:nvSpPr>
          <p:spPr>
            <a:xfrm>
              <a:off x="7323096" y="5299517"/>
              <a:ext cx="1446310" cy="1558481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37F3F12D-0495-7342-BC09-B4BAB37C7247}"/>
                </a:ext>
              </a:extLst>
            </p:cNvPr>
            <p:cNvSpPr/>
            <p:nvPr/>
          </p:nvSpPr>
          <p:spPr>
            <a:xfrm>
              <a:off x="6927506" y="5299517"/>
              <a:ext cx="363720" cy="1558481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E88BEED6-E9EC-984D-8549-38186C51285C}"/>
                </a:ext>
              </a:extLst>
            </p:cNvPr>
            <p:cNvSpPr/>
            <p:nvPr/>
          </p:nvSpPr>
          <p:spPr>
            <a:xfrm>
              <a:off x="5608505" y="5299517"/>
              <a:ext cx="1287132" cy="1558481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5613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AE6992-BBD6-3F49-8FBC-741FFCAE8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19" y="354048"/>
            <a:ext cx="7296410" cy="3621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F2D5B8-19E9-7445-BF1A-AB68CA88FE5B}"/>
              </a:ext>
            </a:extLst>
          </p:cNvPr>
          <p:cNvSpPr txBox="1"/>
          <p:nvPr/>
        </p:nvSpPr>
        <p:spPr>
          <a:xfrm>
            <a:off x="2718169" y="8049268"/>
            <a:ext cx="86433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2014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F5B7CD-B675-BB41-A082-B249E9AB8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19" y="7175199"/>
            <a:ext cx="7216762" cy="29202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F9E15C3-559C-CD48-84D3-3DCF1F59F2AC}"/>
              </a:ext>
            </a:extLst>
          </p:cNvPr>
          <p:cNvSpPr txBox="1"/>
          <p:nvPr/>
        </p:nvSpPr>
        <p:spPr>
          <a:xfrm>
            <a:off x="946951" y="4111371"/>
            <a:ext cx="10012348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523875" indent="-523875">
              <a:buFont typeface="Wingdings" pitchFamily="2" charset="2"/>
              <a:buChar char="Ø"/>
            </a:pPr>
            <a:r>
              <a:rPr lang="en-US" sz="2400" dirty="0"/>
              <a:t>DeepSpeech2:</a:t>
            </a:r>
          </a:p>
          <a:p>
            <a:pPr marL="981075" lvl="1" indent="-523875">
              <a:buFont typeface="Wingdings" pitchFamily="2" charset="2"/>
              <a:buChar char="Ø"/>
            </a:pPr>
            <a:r>
              <a:rPr lang="en-US" sz="2400" dirty="0"/>
              <a:t>Improves the model architecture (8x Larger)</a:t>
            </a:r>
          </a:p>
          <a:p>
            <a:pPr marL="981075" lvl="1" indent="-523875">
              <a:buFont typeface="Wingdings" pitchFamily="2" charset="2"/>
              <a:buChar char="Ø"/>
            </a:pPr>
            <a:r>
              <a:rPr lang="en-US" sz="2400" dirty="0"/>
              <a:t>Elaborates on the training and deployment process</a:t>
            </a:r>
          </a:p>
          <a:p>
            <a:pPr marL="981075" lvl="1" indent="-523875">
              <a:buFont typeface="Wingdings" pitchFamily="2" charset="2"/>
              <a:buChar char="Ø"/>
            </a:pPr>
            <a:r>
              <a:rPr lang="en-US" sz="2400" dirty="0"/>
              <a:t>Provides a more complete description and analysis of the system</a:t>
            </a:r>
          </a:p>
        </p:txBody>
      </p:sp>
    </p:spTree>
    <p:extLst>
      <p:ext uri="{BB962C8B-B14F-4D97-AF65-F5344CB8AC3E}">
        <p14:creationId xmlns:p14="http://schemas.microsoft.com/office/powerpoint/2010/main" val="43948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3294-35DD-B249-B49C-8AF00A2D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B186-0E75-DC4E-B82E-AAC0F1349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711700"/>
          </a:xfrm>
        </p:spPr>
        <p:txBody>
          <a:bodyPr>
            <a:normAutofit/>
          </a:bodyPr>
          <a:lstStyle/>
          <a:p>
            <a:r>
              <a:rPr lang="en-US" dirty="0"/>
              <a:t>Demonstrates </a:t>
            </a:r>
            <a:r>
              <a:rPr lang="en-US" b="1" dirty="0"/>
              <a:t>super human performance</a:t>
            </a:r>
            <a:r>
              <a:rPr lang="en-US" dirty="0"/>
              <a:t> from an </a:t>
            </a:r>
            <a:br>
              <a:rPr lang="en-US" dirty="0"/>
            </a:br>
            <a:r>
              <a:rPr lang="en-US" b="1" dirty="0"/>
              <a:t>end-to-end deep learning </a:t>
            </a:r>
            <a:r>
              <a:rPr lang="en-US" dirty="0"/>
              <a:t>approach</a:t>
            </a:r>
          </a:p>
          <a:p>
            <a:pPr lvl="1"/>
            <a:r>
              <a:rPr lang="en-US" dirty="0"/>
              <a:t>Input spectrograms, output letters (graphemes, bi-graphemes)</a:t>
            </a:r>
          </a:p>
          <a:p>
            <a:r>
              <a:rPr lang="en-US" dirty="0"/>
              <a:t>Presents a </a:t>
            </a:r>
            <a:r>
              <a:rPr lang="en-US" b="1" dirty="0"/>
              <a:t>single model </a:t>
            </a:r>
            <a:r>
              <a:rPr lang="en-US" dirty="0"/>
              <a:t>and system for both </a:t>
            </a:r>
            <a:br>
              <a:rPr lang="en-US" dirty="0"/>
            </a:br>
            <a:r>
              <a:rPr lang="en-US" b="1" dirty="0"/>
              <a:t>English</a:t>
            </a:r>
            <a:r>
              <a:rPr lang="en-US" dirty="0"/>
              <a:t> and </a:t>
            </a:r>
            <a:r>
              <a:rPr lang="en-US" b="1" dirty="0"/>
              <a:t>Mandarin </a:t>
            </a:r>
            <a:r>
              <a:rPr lang="en-US" dirty="0"/>
              <a:t>Speech</a:t>
            </a:r>
            <a:r>
              <a:rPr lang="en-US" b="1" dirty="0"/>
              <a:t> </a:t>
            </a:r>
            <a:r>
              <a:rPr lang="en-US" dirty="0"/>
              <a:t>Recognition</a:t>
            </a:r>
          </a:p>
          <a:p>
            <a:pPr lvl="1"/>
            <a:r>
              <a:rPr lang="en-US" dirty="0"/>
              <a:t>Previous work required separate approaches </a:t>
            </a:r>
          </a:p>
          <a:p>
            <a:r>
              <a:rPr lang="en-US" dirty="0"/>
              <a:t>Well presented/evaluated ideas:</a:t>
            </a:r>
          </a:p>
          <a:p>
            <a:pPr lvl="1"/>
            <a:r>
              <a:rPr lang="en-US" dirty="0"/>
              <a:t>Data collection and preparation</a:t>
            </a:r>
          </a:p>
          <a:p>
            <a:pPr lvl="1"/>
            <a:r>
              <a:rPr lang="en-US" dirty="0"/>
              <a:t>System training and inference performance</a:t>
            </a:r>
          </a:p>
          <a:p>
            <a:pPr lvl="1"/>
            <a:r>
              <a:rPr lang="en-US" dirty="0"/>
              <a:t>Ablation studies for many of the design decisions</a:t>
            </a:r>
          </a:p>
          <a:p>
            <a:pPr marL="1428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46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70B09-A34E-D842-A575-CE5BE77B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Innovations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D2458-9D98-DC40-A262-D1F19277E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 letters (pairs of letters) directly from spectrograms</a:t>
            </a:r>
          </a:p>
          <a:p>
            <a:pPr lvl="1"/>
            <a:r>
              <a:rPr lang="en-US" dirty="0"/>
              <a:t>Emerging trend at this point</a:t>
            </a:r>
          </a:p>
          <a:p>
            <a:r>
              <a:rPr lang="en-US" dirty="0"/>
              <a:t>Deeper Models enabled by:</a:t>
            </a:r>
          </a:p>
          <a:p>
            <a:pPr lvl="1"/>
            <a:r>
              <a:rPr lang="en-US" dirty="0"/>
              <a:t>Heavy use </a:t>
            </a:r>
            <a:r>
              <a:rPr lang="en-US" b="1" dirty="0"/>
              <a:t>of batch normalization </a:t>
            </a:r>
          </a:p>
          <a:p>
            <a:r>
              <a:rPr lang="en-US" dirty="0" err="1"/>
              <a:t>SortaGrad</a:t>
            </a:r>
            <a:r>
              <a:rPr lang="en-US" dirty="0"/>
              <a:t> curriculum learning</a:t>
            </a:r>
          </a:p>
          <a:p>
            <a:pPr lvl="1"/>
            <a:r>
              <a:rPr lang="en-US" dirty="0"/>
              <a:t>Train on shorter (easier) inputs first </a:t>
            </a:r>
            <a:r>
              <a:rPr lang="en-US" dirty="0">
                <a:sym typeface="Wingdings" pitchFamily="2" charset="2"/>
              </a:rPr>
              <a:t> improves/stabilizes training</a:t>
            </a:r>
          </a:p>
          <a:p>
            <a:r>
              <a:rPr lang="en-US" dirty="0">
                <a:sym typeface="Wingdings" pitchFamily="2" charset="2"/>
              </a:rPr>
              <a:t>2D convolution on spectrogram inputs</a:t>
            </a:r>
          </a:p>
          <a:p>
            <a:pPr lvl="1"/>
            <a:r>
              <a:rPr lang="en-US" dirty="0">
                <a:sym typeface="Wingdings" pitchFamily="2" charset="2"/>
              </a:rPr>
              <a:t>Striding to reduce runtime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A76A9-9CDC-0847-B4A5-D95521D93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41" y="225426"/>
            <a:ext cx="4580409" cy="13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8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21509</TotalTime>
  <Words>564</Words>
  <Application>Microsoft Macintosh PowerPoint</Application>
  <PresentationFormat>Widescreen</PresentationFormat>
  <Paragraphs>132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Century Gothic</vt:lpstr>
      <vt:lpstr>Helvetica Neue</vt:lpstr>
      <vt:lpstr>Helvetica Neue Light</vt:lpstr>
      <vt:lpstr>Monaco</vt:lpstr>
      <vt:lpstr>Tahoma</vt:lpstr>
      <vt:lpstr>Wingdings</vt:lpstr>
      <vt:lpstr>1_Office Theme</vt:lpstr>
      <vt:lpstr>2_Office Theme</vt:lpstr>
      <vt:lpstr>PowerPoint Presentation</vt:lpstr>
      <vt:lpstr>Applications?</vt:lpstr>
      <vt:lpstr>What makes language challenging?</vt:lpstr>
      <vt:lpstr>Two NLP Systems Papers</vt:lpstr>
      <vt:lpstr>Context</vt:lpstr>
      <vt:lpstr>Context</vt:lpstr>
      <vt:lpstr>PowerPoint Presentation</vt:lpstr>
      <vt:lpstr>Big Ideas</vt:lpstr>
      <vt:lpstr>Model Innovations</vt:lpstr>
      <vt:lpstr>PowerPoint Presentation</vt:lpstr>
      <vt:lpstr>Model and System Co-Design</vt:lpstr>
      <vt:lpstr>Variations in approach for Mandarin</vt:lpstr>
      <vt:lpstr>Data Preparation</vt:lpstr>
      <vt:lpstr>Systems Innovations in Training</vt:lpstr>
      <vt:lpstr>Innovations during Inference</vt:lpstr>
      <vt:lpstr>Metrics of Success</vt:lpstr>
      <vt:lpstr>Big Results</vt:lpstr>
      <vt:lpstr>Limitations and Future Impact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586</cp:revision>
  <cp:lastPrinted>2016-09-15T22:35:52Z</cp:lastPrinted>
  <dcterms:created xsi:type="dcterms:W3CDTF">2016-06-11T00:34:45Z</dcterms:created>
  <dcterms:modified xsi:type="dcterms:W3CDTF">2019-04-17T16:22:10Z</dcterms:modified>
</cp:coreProperties>
</file>